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9584D-C8C5-4B42-AF29-6C9259D67B57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Untitled Section" id="{266F5287-137B-43FC-B519-234738D498AD}">
          <p14:sldIdLst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3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2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5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6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441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2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2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1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6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9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7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7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1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3250-F34F-4923-A9EB-BDFBB1E3020D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E231F7-9B42-4E91-AE42-F8EEC41D3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id.ridetransi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C221-1AB3-4C0F-8DCE-9A2516130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 Operator Work Bid Website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EDF97-C07A-4713-9E92-75821643D7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Hastus Bid Web</a:t>
            </a:r>
          </a:p>
        </p:txBody>
      </p:sp>
    </p:spTree>
    <p:extLst>
      <p:ext uri="{BB962C8B-B14F-4D97-AF65-F5344CB8AC3E}">
        <p14:creationId xmlns:p14="http://schemas.microsoft.com/office/powerpoint/2010/main" val="42418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23">
        <p:fade/>
      </p:transition>
    </mc:Choice>
    <mc:Fallback>
      <p:transition spd="med" advTm="552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DCF5E-ED54-4D78-8EC0-CF99BF0C2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374" y="1483567"/>
            <a:ext cx="7669058" cy="343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8C642-C71C-4C92-9DAD-8BA97AE6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024"/>
          </a:xfrm>
        </p:spPr>
        <p:txBody>
          <a:bodyPr/>
          <a:lstStyle/>
          <a:p>
            <a:r>
              <a:rPr lang="en-US" dirty="0"/>
              <a:t>Selecting Available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5A4C1-5F11-4587-83CD-596C7029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2171"/>
            <a:ext cx="3829352" cy="5294571"/>
          </a:xfrm>
        </p:spPr>
        <p:txBody>
          <a:bodyPr>
            <a:normAutofit/>
          </a:bodyPr>
          <a:lstStyle/>
          <a:p>
            <a:r>
              <a:rPr lang="en-US" dirty="0"/>
              <a:t>When a work week looks interesting, move it from the ‘Available Work’ section, to the ‘Preferred Work’ section</a:t>
            </a:r>
          </a:p>
          <a:p>
            <a:r>
              <a:rPr lang="en-US" dirty="0"/>
              <a:t>This is done using the thumbs up icon on the work week summary</a:t>
            </a:r>
          </a:p>
          <a:p>
            <a:r>
              <a:rPr lang="en-US" dirty="0"/>
              <a:t>The goal is to select at least as many work week positions as the rank in the group</a:t>
            </a:r>
          </a:p>
          <a:p>
            <a:pPr lvl="1"/>
            <a:r>
              <a:rPr lang="en-US" dirty="0"/>
              <a:t>For example, if ranked 5</a:t>
            </a:r>
            <a:r>
              <a:rPr lang="en-US" baseline="30000" dirty="0"/>
              <a:t>th</a:t>
            </a:r>
            <a:r>
              <a:rPr lang="en-US" dirty="0"/>
              <a:t> in the group, make no less than 5 selections</a:t>
            </a:r>
          </a:p>
          <a:p>
            <a:pPr lvl="1"/>
            <a:r>
              <a:rPr lang="en-US" dirty="0"/>
              <a:t>Preferred work choices have no limit, it is encouraged to make more choices than the rank in the group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EFDBC4-266D-43F1-8C9F-7C40752EE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851" y="4236752"/>
            <a:ext cx="1295581" cy="1752845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F3B011-69EA-463C-9E71-2409A25F4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725" y="1744153"/>
            <a:ext cx="2200582" cy="638264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F0F09-9C53-4747-979A-FF1F44BC0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686" y="2063285"/>
            <a:ext cx="1916692" cy="587665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8248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222">
        <p:fade/>
      </p:transition>
    </mc:Choice>
    <mc:Fallback>
      <p:transition spd="med" advTm="3522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3C80-026A-4679-A2F9-9A111B33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2041"/>
          </a:xfrm>
        </p:spPr>
        <p:txBody>
          <a:bodyPr>
            <a:normAutofit fontScale="90000"/>
          </a:bodyPr>
          <a:lstStyle/>
          <a:p>
            <a:r>
              <a:rPr lang="en-US" dirty="0"/>
              <a:t>Arranging Preferred Work</a:t>
            </a:r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id="{D11EBF4F-77C1-4D5F-8DA0-98F6F0CFCA8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383" y="2071396"/>
            <a:ext cx="10033853" cy="439896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454314-6333-4930-A3FE-3F28E1354D17}"/>
              </a:ext>
            </a:extLst>
          </p:cNvPr>
          <p:cNvSpPr txBox="1">
            <a:spLocks/>
          </p:cNvSpPr>
          <p:nvPr/>
        </p:nvSpPr>
        <p:spPr>
          <a:xfrm>
            <a:off x="677334" y="1302171"/>
            <a:ext cx="8923866" cy="91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Preferred work section list the desired work in order of selection, this list should be arranged to suite preferences</a:t>
            </a:r>
          </a:p>
        </p:txBody>
      </p:sp>
    </p:spTree>
    <p:extLst>
      <p:ext uri="{BB962C8B-B14F-4D97-AF65-F5344CB8AC3E}">
        <p14:creationId xmlns:p14="http://schemas.microsoft.com/office/powerpoint/2010/main" val="182822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8E0F-1B60-42A1-88F7-AB58F7B8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363"/>
          </a:xfrm>
        </p:spPr>
        <p:txBody>
          <a:bodyPr/>
          <a:lstStyle/>
          <a:p>
            <a:r>
              <a:rPr lang="en-US" dirty="0"/>
              <a:t>Reviewing Work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91946-3082-47D5-B176-03706945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8826"/>
            <a:ext cx="5499531" cy="5051974"/>
          </a:xfrm>
        </p:spPr>
        <p:txBody>
          <a:bodyPr>
            <a:normAutofit/>
          </a:bodyPr>
          <a:lstStyle/>
          <a:p>
            <a:r>
              <a:rPr lang="en-US" dirty="0"/>
              <a:t>Once completed making choices and arranging them in order, click/press the ‘Done’ button at the bottom right of the page</a:t>
            </a:r>
          </a:p>
          <a:p>
            <a:r>
              <a:rPr lang="en-US" dirty="0"/>
              <a:t>If less choices were made than the rank in the group, a validation message will appear, it will not stop the </a:t>
            </a:r>
          </a:p>
          <a:p>
            <a:r>
              <a:rPr lang="en-US" dirty="0"/>
              <a:t>The Transaction Details will display summarizing the choices made during the bid process</a:t>
            </a:r>
          </a:p>
          <a:p>
            <a:pPr lvl="1"/>
            <a:r>
              <a:rPr lang="en-US" dirty="0"/>
              <a:t>Choices will be saved and reviewable each time the website is accessed</a:t>
            </a:r>
          </a:p>
          <a:p>
            <a:pPr lvl="1"/>
            <a:r>
              <a:rPr lang="en-US" dirty="0"/>
              <a:t>If desired, the details can be printed to a local computer</a:t>
            </a:r>
          </a:p>
          <a:p>
            <a:pPr lvl="1"/>
            <a:r>
              <a:rPr lang="en-US" dirty="0"/>
              <a:t>The email function is currently not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0B4EB-70B4-477A-BEC0-44177406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65" y="706016"/>
            <a:ext cx="3733100" cy="214205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D9BDA7-EC04-4562-A52B-1692C2AA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14" y="2848071"/>
            <a:ext cx="4346551" cy="3844742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525BC2B-765B-4A13-A9A2-C489EBD2A014}"/>
              </a:ext>
            </a:extLst>
          </p:cNvPr>
          <p:cNvSpPr/>
          <p:nvPr/>
        </p:nvSpPr>
        <p:spPr>
          <a:xfrm>
            <a:off x="6125449" y="6172200"/>
            <a:ext cx="1446244" cy="457200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0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8970-9BE4-4057-A4D6-0947DE17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en-US" dirty="0"/>
              <a:t>Awarded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31F47-3D1F-4113-91D1-6A527AAE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6286"/>
            <a:ext cx="8596668" cy="3880773"/>
          </a:xfrm>
        </p:spPr>
        <p:txBody>
          <a:bodyPr/>
          <a:lstStyle/>
          <a:p>
            <a:r>
              <a:rPr lang="en-US" dirty="0"/>
              <a:t>Once work has been awarded, and after the cutoff time of the group, accessing the website will display the work details for the assignment for each day of the week</a:t>
            </a:r>
          </a:p>
        </p:txBody>
      </p:sp>
    </p:spTree>
    <p:extLst>
      <p:ext uri="{BB962C8B-B14F-4D97-AF65-F5344CB8AC3E}">
        <p14:creationId xmlns:p14="http://schemas.microsoft.com/office/powerpoint/2010/main" val="392170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05E1-1E8C-446D-B69A-467E7309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en-US" dirty="0"/>
              <a:t>Website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EA31-A03E-44DC-B288-402EB681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6166"/>
            <a:ext cx="8596668" cy="705189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https://bid.ridetransit.org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5AB6C-336E-4527-B966-E8883B61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14" y="2411235"/>
            <a:ext cx="8771440" cy="40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58">
        <p:fade/>
      </p:transition>
    </mc:Choice>
    <mc:Fallback>
      <p:transition spd="med" advTm="995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C818-CD8A-4167-82E8-9D897F5E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User Name and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01C4-EBE9-472B-B0C6-B0BE7DFF7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28744"/>
            <a:ext cx="4184035" cy="3880772"/>
          </a:xfrm>
        </p:spPr>
        <p:txBody>
          <a:bodyPr>
            <a:normAutofit/>
          </a:bodyPr>
          <a:lstStyle/>
          <a:p>
            <a:r>
              <a:rPr lang="en-US" dirty="0"/>
              <a:t>User Name</a:t>
            </a:r>
          </a:p>
          <a:p>
            <a:pPr lvl="1"/>
            <a:r>
              <a:rPr lang="en-US" sz="1800" dirty="0"/>
              <a:t>Operators user names are their four digit employee IDs with a capital ‘B’ in front. </a:t>
            </a:r>
          </a:p>
          <a:p>
            <a:pPr lvl="1"/>
            <a:r>
              <a:rPr lang="en-US" sz="1800" dirty="0"/>
              <a:t>Example;</a:t>
            </a:r>
          </a:p>
          <a:p>
            <a:pPr lvl="2"/>
            <a:r>
              <a:rPr lang="en-US" sz="1800" dirty="0"/>
              <a:t>B0126</a:t>
            </a:r>
          </a:p>
          <a:p>
            <a:pPr lvl="2"/>
            <a:r>
              <a:rPr lang="en-US" sz="1800" dirty="0"/>
              <a:t>B0481</a:t>
            </a:r>
          </a:p>
          <a:p>
            <a:pPr lvl="2"/>
            <a:r>
              <a:rPr lang="en-US" sz="1800" dirty="0"/>
              <a:t>B6742</a:t>
            </a:r>
          </a:p>
          <a:p>
            <a:pPr lvl="2"/>
            <a:r>
              <a:rPr lang="en-US" sz="1800" dirty="0"/>
              <a:t>B7455</a:t>
            </a:r>
          </a:p>
          <a:p>
            <a:pPr lvl="2"/>
            <a:r>
              <a:rPr lang="en-US" sz="1800" dirty="0"/>
              <a:t>B8456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7064B-D9F5-4C3F-8E82-3C2A90A63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1775" y="1628744"/>
            <a:ext cx="5260641" cy="4753395"/>
          </a:xfrm>
        </p:spPr>
        <p:txBody>
          <a:bodyPr>
            <a:normAutofit/>
          </a:bodyPr>
          <a:lstStyle/>
          <a:p>
            <a:r>
              <a:rPr lang="en-US" dirty="0"/>
              <a:t>Password</a:t>
            </a:r>
          </a:p>
          <a:p>
            <a:pPr lvl="1"/>
            <a:r>
              <a:rPr lang="en-US" sz="1800" dirty="0"/>
              <a:t>Your password is a combination of your personal information</a:t>
            </a:r>
          </a:p>
          <a:p>
            <a:pPr lvl="2"/>
            <a:r>
              <a:rPr lang="en-US" sz="1800" dirty="0"/>
              <a:t>First two letters of your last name, first letter capitalized</a:t>
            </a:r>
          </a:p>
          <a:p>
            <a:pPr lvl="2"/>
            <a:r>
              <a:rPr lang="en-US" sz="1800" dirty="0"/>
              <a:t>10 digit phone number</a:t>
            </a:r>
          </a:p>
          <a:p>
            <a:pPr lvl="1"/>
            <a:r>
              <a:rPr lang="en-US" sz="1800" dirty="0"/>
              <a:t>Example;</a:t>
            </a:r>
          </a:p>
          <a:p>
            <a:pPr lvl="2"/>
            <a:r>
              <a:rPr lang="en-US" sz="1800" dirty="0"/>
              <a:t>Operator;	</a:t>
            </a:r>
          </a:p>
          <a:p>
            <a:pPr lvl="3"/>
            <a:r>
              <a:rPr lang="en-US" sz="1800" dirty="0"/>
              <a:t>John Smith 704-555-1234</a:t>
            </a:r>
          </a:p>
          <a:p>
            <a:pPr lvl="2"/>
            <a:r>
              <a:rPr lang="en-US" sz="1800" dirty="0"/>
              <a:t>Password;	</a:t>
            </a:r>
          </a:p>
          <a:p>
            <a:pPr lvl="3"/>
            <a:r>
              <a:rPr lang="en-US" sz="1800" dirty="0"/>
              <a:t>Sm7045551234</a:t>
            </a:r>
          </a:p>
        </p:txBody>
      </p:sp>
    </p:spTree>
    <p:extLst>
      <p:ext uri="{BB962C8B-B14F-4D97-AF65-F5344CB8AC3E}">
        <p14:creationId xmlns:p14="http://schemas.microsoft.com/office/powerpoint/2010/main" val="36380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138">
        <p:fade/>
      </p:transition>
    </mc:Choice>
    <mc:Fallback>
      <p:transition spd="med" advTm="2413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CD69-B4B9-47EE-BC32-B3EE3C51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347"/>
          </a:xfrm>
        </p:spPr>
        <p:txBody>
          <a:bodyPr/>
          <a:lstStyle/>
          <a:p>
            <a:r>
              <a:rPr lang="en-US" dirty="0"/>
              <a:t>SelfService 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F8DD3B-8768-413C-9873-E927A0400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546" y="2566647"/>
            <a:ext cx="10443026" cy="243924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55A7E78-F0BA-42B5-93DE-419EBC5091B4}"/>
              </a:ext>
            </a:extLst>
          </p:cNvPr>
          <p:cNvSpPr/>
          <p:nvPr/>
        </p:nvSpPr>
        <p:spPr>
          <a:xfrm rot="15352881">
            <a:off x="1713898" y="4488793"/>
            <a:ext cx="923365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8973868-B7FF-4AA2-B2E5-5D33409128DA}"/>
              </a:ext>
            </a:extLst>
          </p:cNvPr>
          <p:cNvSpPr/>
          <p:nvPr/>
        </p:nvSpPr>
        <p:spPr>
          <a:xfrm rot="8734476">
            <a:off x="2435624" y="2138630"/>
            <a:ext cx="1339600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190544E-656F-4288-BA3C-00CD0794B305}"/>
              </a:ext>
            </a:extLst>
          </p:cNvPr>
          <p:cNvSpPr/>
          <p:nvPr/>
        </p:nvSpPr>
        <p:spPr>
          <a:xfrm rot="2553183">
            <a:off x="8640990" y="2152950"/>
            <a:ext cx="875849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86F1CC4-7CCB-4F90-8E7B-700AF26975AC}"/>
              </a:ext>
            </a:extLst>
          </p:cNvPr>
          <p:cNvSpPr/>
          <p:nvPr/>
        </p:nvSpPr>
        <p:spPr>
          <a:xfrm rot="18903658">
            <a:off x="9502523" y="3229913"/>
            <a:ext cx="1453624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3CDD0-2A22-430E-A806-738C38075D5F}"/>
              </a:ext>
            </a:extLst>
          </p:cNvPr>
          <p:cNvSpPr txBox="1"/>
          <p:nvPr/>
        </p:nvSpPr>
        <p:spPr>
          <a:xfrm>
            <a:off x="8846437" y="3786270"/>
            <a:ext cx="181259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Log Out Button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9FDEC-4195-4165-B183-7BF2FAB5AD54}"/>
              </a:ext>
            </a:extLst>
          </p:cNvPr>
          <p:cNvSpPr txBox="1"/>
          <p:nvPr/>
        </p:nvSpPr>
        <p:spPr>
          <a:xfrm>
            <a:off x="7746167" y="1723623"/>
            <a:ext cx="1957760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Employee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4FA4B-30B7-42C4-8B20-DB812F1C9CC8}"/>
              </a:ext>
            </a:extLst>
          </p:cNvPr>
          <p:cNvSpPr txBox="1"/>
          <p:nvPr/>
        </p:nvSpPr>
        <p:spPr>
          <a:xfrm>
            <a:off x="1592264" y="4821227"/>
            <a:ext cx="164399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Available Bids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84159-3EF6-4347-8EE2-82E39F816011}"/>
              </a:ext>
            </a:extLst>
          </p:cNvPr>
          <p:cNvSpPr txBox="1"/>
          <p:nvPr/>
        </p:nvSpPr>
        <p:spPr>
          <a:xfrm>
            <a:off x="2414261" y="1601849"/>
            <a:ext cx="294387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Self Service Menu Options</a:t>
            </a:r>
          </a:p>
        </p:txBody>
      </p:sp>
    </p:spTree>
    <p:extLst>
      <p:ext uri="{BB962C8B-B14F-4D97-AF65-F5344CB8AC3E}">
        <p14:creationId xmlns:p14="http://schemas.microsoft.com/office/powerpoint/2010/main" val="217768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505">
        <p:fade/>
      </p:transition>
    </mc:Choice>
    <mc:Fallback>
      <p:transition spd="med" advTm="1050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8DD3-8C80-4C14-B239-545EC673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87" y="502020"/>
            <a:ext cx="3854528" cy="62753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Employee File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923DC8-0C4C-45B9-9C52-052D6E0AB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9446" y="540929"/>
            <a:ext cx="4513262" cy="247911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41BD654-3582-4C86-B0B6-A87A042C2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087" y="1178528"/>
            <a:ext cx="3854528" cy="5222272"/>
          </a:xfrm>
        </p:spPr>
        <p:txBody>
          <a:bodyPr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Once successfully logged into the website, you will find the available bids for the coming run assignment.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800" dirty="0"/>
              <a:t>You will also find the ‘Employee File’ section by clicking/pressing the drop down next to ‘Bid’</a:t>
            </a:r>
          </a:p>
          <a:p>
            <a:pPr marL="742813" lvl="1" indent="-285750">
              <a:buFont typeface="Wingdings 3" charset="2"/>
              <a:buChar char=""/>
            </a:pPr>
            <a:r>
              <a:rPr lang="en-US" sz="1800" dirty="0"/>
              <a:t>This section allows you to view general personal information</a:t>
            </a:r>
          </a:p>
          <a:p>
            <a:pPr marL="742813" lvl="1" indent="-285750">
              <a:buFont typeface="Wingdings 3" charset="2"/>
              <a:buChar char=""/>
            </a:pPr>
            <a:r>
              <a:rPr lang="en-US" sz="1800" dirty="0"/>
              <a:t>You can also change your password using the ‘Change Password’ link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5B0CE9-99E4-4AD7-8880-816D40366D1D}"/>
              </a:ext>
            </a:extLst>
          </p:cNvPr>
          <p:cNvGrpSpPr/>
          <p:nvPr/>
        </p:nvGrpSpPr>
        <p:grpSpPr>
          <a:xfrm>
            <a:off x="5620871" y="2657173"/>
            <a:ext cx="6084361" cy="3967745"/>
            <a:chOff x="3533688" y="875046"/>
            <a:chExt cx="7275073" cy="47690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77D5E2A-E4D0-4DE5-9E47-8EE360EBAFC1}"/>
                </a:ext>
              </a:extLst>
            </p:cNvPr>
            <p:cNvGrpSpPr/>
            <p:nvPr/>
          </p:nvGrpSpPr>
          <p:grpSpPr>
            <a:xfrm>
              <a:off x="3533688" y="875046"/>
              <a:ext cx="7275073" cy="4769098"/>
              <a:chOff x="3300605" y="1386034"/>
              <a:chExt cx="7275073" cy="476909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3702995-5FA4-4FB5-8CE2-386FF98478D3}"/>
                  </a:ext>
                </a:extLst>
              </p:cNvPr>
              <p:cNvGrpSpPr/>
              <p:nvPr/>
            </p:nvGrpSpPr>
            <p:grpSpPr>
              <a:xfrm>
                <a:off x="3300605" y="1386034"/>
                <a:ext cx="7275073" cy="4769098"/>
                <a:chOff x="2045156" y="787359"/>
                <a:chExt cx="8402859" cy="580647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D0917837-517C-4732-AC19-E5CE839536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5156" y="787359"/>
                  <a:ext cx="8402859" cy="5806471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818DC6E-A61E-4EC0-A813-42DCC432EB65}"/>
                    </a:ext>
                  </a:extLst>
                </p:cNvPr>
                <p:cNvSpPr txBox="1"/>
                <p:nvPr/>
              </p:nvSpPr>
              <p:spPr>
                <a:xfrm>
                  <a:off x="3753938" y="3775384"/>
                  <a:ext cx="1797729" cy="89933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1234 Melody Lane</a:t>
                  </a:r>
                </a:p>
                <a:p>
                  <a:r>
                    <a:rPr lang="en-US" sz="1000" dirty="0"/>
                    <a:t>Charlotte, NC</a:t>
                  </a:r>
                </a:p>
                <a:p>
                  <a:r>
                    <a:rPr lang="en-US" sz="1000" dirty="0"/>
                    <a:t>28224</a:t>
                  </a:r>
                </a:p>
                <a:p>
                  <a:endParaRPr lang="en-US" sz="1200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348DD-6A0E-4408-BF3E-83D3BFD4C1DD}"/>
                  </a:ext>
                </a:extLst>
              </p:cNvPr>
              <p:cNvSpPr txBox="1"/>
              <p:nvPr/>
            </p:nvSpPr>
            <p:spPr>
              <a:xfrm>
                <a:off x="4855283" y="4700490"/>
                <a:ext cx="115024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704-555-4554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0305D5-1C9E-445F-BE64-EB153675C747}"/>
                </a:ext>
              </a:extLst>
            </p:cNvPr>
            <p:cNvSpPr txBox="1"/>
            <p:nvPr/>
          </p:nvSpPr>
          <p:spPr>
            <a:xfrm>
              <a:off x="8516811" y="3707532"/>
              <a:ext cx="10450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13/12/2014</a:t>
              </a:r>
            </a:p>
          </p:txBody>
        </p:sp>
      </p:grpSp>
      <p:sp>
        <p:nvSpPr>
          <p:cNvPr id="21" name="Arrow: Down 20">
            <a:extLst>
              <a:ext uri="{FF2B5EF4-FFF2-40B4-BE49-F238E27FC236}">
                <a16:creationId xmlns:a16="http://schemas.microsoft.com/office/drawing/2014/main" id="{9075EC21-C37D-4762-869C-11EDC70709D7}"/>
              </a:ext>
            </a:extLst>
          </p:cNvPr>
          <p:cNvSpPr/>
          <p:nvPr/>
        </p:nvSpPr>
        <p:spPr>
          <a:xfrm rot="15024883">
            <a:off x="6091156" y="2512719"/>
            <a:ext cx="215153" cy="358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F8BBD4B-1EFC-4086-9F60-84EA28E3DEB9}"/>
              </a:ext>
            </a:extLst>
          </p:cNvPr>
          <p:cNvSpPr/>
          <p:nvPr/>
        </p:nvSpPr>
        <p:spPr>
          <a:xfrm rot="13536582">
            <a:off x="5482926" y="403054"/>
            <a:ext cx="275888" cy="2860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9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192">
        <p:fade/>
      </p:transition>
    </mc:Choice>
    <mc:Fallback>
      <p:transition spd="med" advTm="2019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6DB9-FA8E-4843-8AFC-5D4B9548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Your Bid 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00731E-869A-477D-A61C-7701983D2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323"/>
          <a:stretch/>
        </p:blipFill>
        <p:spPr>
          <a:xfrm>
            <a:off x="3809253" y="1380931"/>
            <a:ext cx="8079881" cy="1371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F2E5B-3237-4438-8910-507301BC654B}"/>
              </a:ext>
            </a:extLst>
          </p:cNvPr>
          <p:cNvSpPr txBox="1"/>
          <p:nvPr/>
        </p:nvSpPr>
        <p:spPr>
          <a:xfrm>
            <a:off x="1051620" y="1606092"/>
            <a:ext cx="2652633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Bid rounds will be displayed in a tile format once you have logged in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the bid round you want to view by clicking/pressing on the tile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bid window will display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E679D-EFB1-4A93-AFFC-B762BE9D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95" y="2948473"/>
            <a:ext cx="82124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275">
        <p:fade/>
      </p:transition>
    </mc:Choice>
    <mc:Fallback>
      <p:transition spd="med" advTm="1527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3432-9C1E-4D43-8146-E2411AE9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049"/>
          </a:xfrm>
        </p:spPr>
        <p:txBody>
          <a:bodyPr>
            <a:normAutofit fontScale="90000"/>
          </a:bodyPr>
          <a:lstStyle/>
          <a:p>
            <a:r>
              <a:rPr lang="en-US" dirty="0"/>
              <a:t>Bid Page Details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3B8FF2-4132-4C6C-B7AC-2E5A2EC16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437802"/>
            <a:ext cx="10954895" cy="48790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C21B74-B00C-4840-AA66-554EAD568B8A}"/>
              </a:ext>
            </a:extLst>
          </p:cNvPr>
          <p:cNvGrpSpPr/>
          <p:nvPr/>
        </p:nvGrpSpPr>
        <p:grpSpPr>
          <a:xfrm>
            <a:off x="2004969" y="1832823"/>
            <a:ext cx="1702964" cy="338554"/>
            <a:chOff x="2004969" y="1832823"/>
            <a:chExt cx="1702964" cy="338554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F37DB69A-3434-479B-90DA-3019150019D5}"/>
                </a:ext>
              </a:extLst>
            </p:cNvPr>
            <p:cNvSpPr/>
            <p:nvPr/>
          </p:nvSpPr>
          <p:spPr>
            <a:xfrm rot="10800000">
              <a:off x="2004969" y="1909821"/>
              <a:ext cx="311389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E2AF82-0D05-4EF1-8784-D911E59B48B0}"/>
                </a:ext>
              </a:extLst>
            </p:cNvPr>
            <p:cNvSpPr txBox="1"/>
            <p:nvPr/>
          </p:nvSpPr>
          <p:spPr>
            <a:xfrm>
              <a:off x="2223082" y="1832823"/>
              <a:ext cx="148485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Booking Dates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63F5A8-8B6E-4CD2-B546-323E7A1F15F5}"/>
              </a:ext>
            </a:extLst>
          </p:cNvPr>
          <p:cNvGrpSpPr/>
          <p:nvPr/>
        </p:nvGrpSpPr>
        <p:grpSpPr>
          <a:xfrm>
            <a:off x="5967116" y="1829954"/>
            <a:ext cx="1702964" cy="338554"/>
            <a:chOff x="2004969" y="1832823"/>
            <a:chExt cx="1702964" cy="338554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0159DE1-5CF5-48BE-B58E-350D9004AD3B}"/>
                </a:ext>
              </a:extLst>
            </p:cNvPr>
            <p:cNvSpPr/>
            <p:nvPr/>
          </p:nvSpPr>
          <p:spPr>
            <a:xfrm rot="10800000">
              <a:off x="2004969" y="1909821"/>
              <a:ext cx="311389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5DDD8B-11A4-4936-ABA3-289EC8F34D0B}"/>
                </a:ext>
              </a:extLst>
            </p:cNvPr>
            <p:cNvSpPr txBox="1"/>
            <p:nvPr/>
          </p:nvSpPr>
          <p:spPr>
            <a:xfrm>
              <a:off x="2223082" y="1832823"/>
              <a:ext cx="148485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Cutoff Time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EBBE19-7637-4E67-A2F8-D6DA80B80E6A}"/>
              </a:ext>
            </a:extLst>
          </p:cNvPr>
          <p:cNvGrpSpPr/>
          <p:nvPr/>
        </p:nvGrpSpPr>
        <p:grpSpPr>
          <a:xfrm>
            <a:off x="10083437" y="1763995"/>
            <a:ext cx="1702964" cy="338554"/>
            <a:chOff x="2004969" y="1832823"/>
            <a:chExt cx="1702964" cy="338554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F23CFA3-AB7F-4A50-8511-C890FBC31F04}"/>
                </a:ext>
              </a:extLst>
            </p:cNvPr>
            <p:cNvSpPr/>
            <p:nvPr/>
          </p:nvSpPr>
          <p:spPr>
            <a:xfrm rot="10800000">
              <a:off x="2004969" y="1909821"/>
              <a:ext cx="311389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6C14F-46F3-47CE-8AAF-0C34543D6C96}"/>
                </a:ext>
              </a:extLst>
            </p:cNvPr>
            <p:cNvSpPr txBox="1"/>
            <p:nvPr/>
          </p:nvSpPr>
          <p:spPr>
            <a:xfrm>
              <a:off x="2223082" y="1832823"/>
              <a:ext cx="148485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Group Rank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2213217-9B92-47F8-8E48-E0914854763C}"/>
              </a:ext>
            </a:extLst>
          </p:cNvPr>
          <p:cNvSpPr txBox="1"/>
          <p:nvPr/>
        </p:nvSpPr>
        <p:spPr>
          <a:xfrm>
            <a:off x="10147377" y="815545"/>
            <a:ext cx="14848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Logout Button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1EE1229-7255-4ACD-88AD-53B17190FCC8}"/>
              </a:ext>
            </a:extLst>
          </p:cNvPr>
          <p:cNvSpPr/>
          <p:nvPr/>
        </p:nvSpPr>
        <p:spPr>
          <a:xfrm rot="5400000">
            <a:off x="11074867" y="1237920"/>
            <a:ext cx="311389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67DA7-C16E-42A9-857F-D036F12D7C7D}"/>
              </a:ext>
            </a:extLst>
          </p:cNvPr>
          <p:cNvSpPr txBox="1"/>
          <p:nvPr/>
        </p:nvSpPr>
        <p:spPr>
          <a:xfrm>
            <a:off x="3857032" y="3409141"/>
            <a:ext cx="22585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Filter and Sort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B8E2-8867-4E4F-823F-2953353A27D3}"/>
              </a:ext>
            </a:extLst>
          </p:cNvPr>
          <p:cNvSpPr txBox="1"/>
          <p:nvPr/>
        </p:nvSpPr>
        <p:spPr>
          <a:xfrm>
            <a:off x="5771120" y="4169466"/>
            <a:ext cx="18989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Work Week Details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EE08D1-8620-4DA3-A804-73D212161ADD}"/>
              </a:ext>
            </a:extLst>
          </p:cNvPr>
          <p:cNvSpPr txBox="1"/>
          <p:nvPr/>
        </p:nvSpPr>
        <p:spPr>
          <a:xfrm>
            <a:off x="8616386" y="4169466"/>
            <a:ext cx="22734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Work Selection Button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7F7C677-BF6C-42A3-AE00-D5C025C8D68C}"/>
              </a:ext>
            </a:extLst>
          </p:cNvPr>
          <p:cNvSpPr/>
          <p:nvPr/>
        </p:nvSpPr>
        <p:spPr>
          <a:xfrm>
            <a:off x="10889802" y="4232078"/>
            <a:ext cx="311389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CED930F-ACA8-437B-B0EE-3E6D812F0CA1}"/>
              </a:ext>
            </a:extLst>
          </p:cNvPr>
          <p:cNvSpPr/>
          <p:nvPr/>
        </p:nvSpPr>
        <p:spPr>
          <a:xfrm rot="10800000">
            <a:off x="5459731" y="4246464"/>
            <a:ext cx="311389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7C7163A-5CDB-4F9E-B2F1-FDC4AFFBEFEA}"/>
              </a:ext>
            </a:extLst>
          </p:cNvPr>
          <p:cNvSpPr/>
          <p:nvPr/>
        </p:nvSpPr>
        <p:spPr>
          <a:xfrm rot="10800000">
            <a:off x="3547164" y="3486139"/>
            <a:ext cx="311389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7599595-A1B2-4A0D-AE7B-DAB50A6A9182}"/>
              </a:ext>
            </a:extLst>
          </p:cNvPr>
          <p:cNvSpPr/>
          <p:nvPr/>
        </p:nvSpPr>
        <p:spPr>
          <a:xfrm rot="5400000">
            <a:off x="10982587" y="5846485"/>
            <a:ext cx="311389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EE60B-72EB-46AE-9FBA-BF8918102C6D}"/>
              </a:ext>
            </a:extLst>
          </p:cNvPr>
          <p:cNvSpPr txBox="1"/>
          <p:nvPr/>
        </p:nvSpPr>
        <p:spPr>
          <a:xfrm>
            <a:off x="9356790" y="5451861"/>
            <a:ext cx="184440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Done/Save Button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C64F9-EB11-447A-B675-8734C4A59EC6}"/>
              </a:ext>
            </a:extLst>
          </p:cNvPr>
          <p:cNvSpPr txBox="1"/>
          <p:nvPr/>
        </p:nvSpPr>
        <p:spPr>
          <a:xfrm>
            <a:off x="2307968" y="2530737"/>
            <a:ext cx="243094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Available Work Summary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0C45C5A-CE6B-4DB0-A361-CB66E3FBF433}"/>
              </a:ext>
            </a:extLst>
          </p:cNvPr>
          <p:cNvSpPr/>
          <p:nvPr/>
        </p:nvSpPr>
        <p:spPr>
          <a:xfrm rot="5400000">
            <a:off x="2244552" y="2939342"/>
            <a:ext cx="311389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4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195">
        <p:fade/>
      </p:transition>
    </mc:Choice>
    <mc:Fallback>
      <p:transition spd="med" advTm="2019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FDB2-B459-4CCC-B5F8-55A31399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3916"/>
          </a:xfrm>
        </p:spPr>
        <p:txBody>
          <a:bodyPr/>
          <a:lstStyle/>
          <a:p>
            <a:r>
              <a:rPr lang="en-US" dirty="0"/>
              <a:t>Available Work Filters / Sort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A17D-7509-43E4-9F37-627A01CA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283516"/>
            <a:ext cx="4258560" cy="5201260"/>
          </a:xfrm>
        </p:spPr>
        <p:txBody>
          <a:bodyPr/>
          <a:lstStyle/>
          <a:p>
            <a:r>
              <a:rPr lang="en-US" dirty="0"/>
              <a:t>Available work can be sorted or filtered by the options listed</a:t>
            </a:r>
          </a:p>
          <a:p>
            <a:r>
              <a:rPr lang="en-US" dirty="0"/>
              <a:t>You can have multiple filters and sorting options selected</a:t>
            </a:r>
          </a:p>
          <a:p>
            <a:r>
              <a:rPr lang="en-US" dirty="0"/>
              <a:t>Clicking/pressing on the drop down icon on either field will display your options</a:t>
            </a:r>
          </a:p>
          <a:p>
            <a:r>
              <a:rPr lang="en-US" dirty="0"/>
              <a:t>Once all the options are selected, click/press the ‘Apply’ button for an updated list of available work</a:t>
            </a:r>
          </a:p>
          <a:p>
            <a:r>
              <a:rPr lang="en-US" dirty="0"/>
              <a:t>To remove an option, click/press the ‘X’ for each field to be removed, and then click/press the ‘Apply’ button for an updated list of available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33458A-968F-44F6-A58F-62C7586B06A7}"/>
              </a:ext>
            </a:extLst>
          </p:cNvPr>
          <p:cNvGrpSpPr/>
          <p:nvPr/>
        </p:nvGrpSpPr>
        <p:grpSpPr>
          <a:xfrm>
            <a:off x="4935895" y="1301944"/>
            <a:ext cx="6006462" cy="5182832"/>
            <a:chOff x="4935895" y="1301944"/>
            <a:chExt cx="6006462" cy="51828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C8D515-A457-4DC8-89D4-FBFCA46D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5895" y="1301944"/>
              <a:ext cx="6006462" cy="518283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F905D3-AF3B-40E7-9444-673643B07AF9}"/>
                </a:ext>
              </a:extLst>
            </p:cNvPr>
            <p:cNvSpPr/>
            <p:nvPr/>
          </p:nvSpPr>
          <p:spPr>
            <a:xfrm>
              <a:off x="5601619" y="4458235"/>
              <a:ext cx="4410127" cy="156001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191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351">
        <p:fade/>
      </p:transition>
    </mc:Choice>
    <mc:Fallback>
      <p:transition spd="med" advTm="3935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85B4B1-6C6B-4D5C-B6C9-462C6962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0" r="39031" b="1"/>
          <a:stretch/>
        </p:blipFill>
        <p:spPr>
          <a:xfrm>
            <a:off x="3990311" y="491253"/>
            <a:ext cx="6716889" cy="581464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929D7-8331-4317-A877-D14E80F8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Available Work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5173-7C72-47E7-982F-9FCF08AE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The available work summary displays the general weekly summary of the position</a:t>
            </a:r>
          </a:p>
          <a:p>
            <a:r>
              <a:rPr lang="en-US" dirty="0"/>
              <a:t>By clicking/pressing on each week, you will see a more detailed view that can be narrowed down to the trip details for each day</a:t>
            </a:r>
          </a:p>
          <a:p>
            <a:r>
              <a:rPr lang="en-US" dirty="0"/>
              <a:t>Use the ‘Close’ button on the bottom right to get back to the selection screen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457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520">
        <p:fade/>
      </p:transition>
    </mc:Choice>
    <mc:Fallback>
      <p:transition spd="med" advTm="20520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5904</TotalTime>
  <Words>637</Words>
  <Application>Microsoft Office PowerPoint</Application>
  <PresentationFormat>Widescreen</PresentationFormat>
  <Paragraphs>78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Bus Operator Work Bid Website Tutorial</vt:lpstr>
      <vt:lpstr>Website address</vt:lpstr>
      <vt:lpstr>User Name and Password</vt:lpstr>
      <vt:lpstr>SelfService Home Page</vt:lpstr>
      <vt:lpstr>Employee File</vt:lpstr>
      <vt:lpstr>Selecting Your Bid Round</vt:lpstr>
      <vt:lpstr>Bid Page Details</vt:lpstr>
      <vt:lpstr>Available Work Filters / Sort Options</vt:lpstr>
      <vt:lpstr>Available Work Details</vt:lpstr>
      <vt:lpstr>Selecting Available Work</vt:lpstr>
      <vt:lpstr>Arranging Preferred Work</vt:lpstr>
      <vt:lpstr>Reviewing Work Choices</vt:lpstr>
      <vt:lpstr>Awarded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Ingram, Christopher</dc:creator>
  <cp:lastModifiedBy>Ingram, Christopher</cp:lastModifiedBy>
  <cp:revision>46</cp:revision>
  <dcterms:created xsi:type="dcterms:W3CDTF">2019-08-26T16:08:37Z</dcterms:created>
  <dcterms:modified xsi:type="dcterms:W3CDTF">2019-08-30T18:33:28Z</dcterms:modified>
</cp:coreProperties>
</file>